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</p:sldMasterIdLst>
  <p:notesMasterIdLst>
    <p:notesMasterId r:id="rId39"/>
  </p:notesMasterIdLst>
  <p:sldIdLst>
    <p:sldId id="303" r:id="rId2"/>
    <p:sldId id="340" r:id="rId3"/>
    <p:sldId id="346" r:id="rId4"/>
    <p:sldId id="328" r:id="rId5"/>
    <p:sldId id="351" r:id="rId6"/>
    <p:sldId id="329" r:id="rId7"/>
    <p:sldId id="330" r:id="rId8"/>
    <p:sldId id="331" r:id="rId9"/>
    <p:sldId id="332" r:id="rId10"/>
    <p:sldId id="358" r:id="rId11"/>
    <p:sldId id="333" r:id="rId12"/>
    <p:sldId id="359" r:id="rId13"/>
    <p:sldId id="334" r:id="rId14"/>
    <p:sldId id="339" r:id="rId15"/>
    <p:sldId id="353" r:id="rId16"/>
    <p:sldId id="343" r:id="rId17"/>
    <p:sldId id="344" r:id="rId18"/>
    <p:sldId id="342" r:id="rId19"/>
    <p:sldId id="345" r:id="rId20"/>
    <p:sldId id="354" r:id="rId21"/>
    <p:sldId id="356" r:id="rId22"/>
    <p:sldId id="336" r:id="rId23"/>
    <p:sldId id="355" r:id="rId24"/>
    <p:sldId id="357" r:id="rId25"/>
    <p:sldId id="348" r:id="rId26"/>
    <p:sldId id="349" r:id="rId27"/>
    <p:sldId id="350" r:id="rId28"/>
    <p:sldId id="304" r:id="rId29"/>
    <p:sldId id="361" r:id="rId30"/>
    <p:sldId id="362" r:id="rId31"/>
    <p:sldId id="360" r:id="rId32"/>
    <p:sldId id="363" r:id="rId33"/>
    <p:sldId id="364" r:id="rId34"/>
    <p:sldId id="367" r:id="rId35"/>
    <p:sldId id="368" r:id="rId36"/>
    <p:sldId id="366" r:id="rId37"/>
    <p:sldId id="365" r:id="rId38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0613"/>
    <a:srgbClr val="575757"/>
    <a:srgbClr val="2E2C7E"/>
    <a:srgbClr val="009A93"/>
    <a:srgbClr val="009F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961" autoAdjust="0"/>
    <p:restoredTop sz="95897" autoAdjust="0"/>
  </p:normalViewPr>
  <p:slideViewPr>
    <p:cSldViewPr>
      <p:cViewPr>
        <p:scale>
          <a:sx n="81" d="100"/>
          <a:sy n="81" d="100"/>
        </p:scale>
        <p:origin x="1456" y="7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74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4F5116-69C7-4E4C-B58B-AAB9F7BD1A31}" type="datetimeFigureOut">
              <a:rPr lang="fr-FR" smtClean="0"/>
              <a:pPr/>
              <a:t>21/03/2019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3CDFF-FD0B-401A-8365-69EE43F9A11B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9554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129200"/>
            <a:ext cx="8100000" cy="468000"/>
          </a:xfrm>
        </p:spPr>
        <p:txBody>
          <a:bodyPr lIns="0" tIns="0" rIns="0" bIns="0">
            <a:normAutofit/>
          </a:bodyPr>
          <a:lstStyle>
            <a:lvl1pPr algn="l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504000" y="4964400"/>
            <a:ext cx="8100000" cy="78581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 dirty="0"/>
              <a:t>Sub-title</a:t>
            </a:r>
          </a:p>
        </p:txBody>
      </p:sp>
      <p:pic>
        <p:nvPicPr>
          <p:cNvPr id="4" name="Image 4" descr="ELIXIR_SWITZERLAND_white_background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000" y="6285205"/>
            <a:ext cx="795750" cy="384155"/>
          </a:xfrm>
          <a:prstGeom prst="rect">
            <a:avLst/>
          </a:prstGeom>
        </p:spPr>
      </p:pic>
      <p:pic>
        <p:nvPicPr>
          <p:cNvPr id="5" name="Picture 10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49"/>
          <a:stretch/>
        </p:blipFill>
        <p:spPr>
          <a:xfrm>
            <a:off x="1214414" y="6154025"/>
            <a:ext cx="6259851" cy="634667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7500958" y="6485841"/>
            <a:ext cx="1486494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www.sib.swiss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52000" y="1656000"/>
            <a:ext cx="3600000" cy="2052000"/>
          </a:xfr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8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792000" y="4104000"/>
            <a:ext cx="3600000" cy="2052000"/>
          </a:xfrm>
          <a:solidFill>
            <a:srgbClr val="2E2C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9" name="Espace réservé du texte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52000" y="4104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20" name="Espace réservé du texte 16"/>
          <p:cNvSpPr>
            <a:spLocks noGrp="1"/>
          </p:cNvSpPr>
          <p:nvPr>
            <p:ph type="body" sz="quarter" idx="13" hasCustomPrompt="1"/>
          </p:nvPr>
        </p:nvSpPr>
        <p:spPr>
          <a:xfrm>
            <a:off x="792000" y="1656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Espace réservé pour une image  10" descr="&#10;"/>
          <p:cNvSpPr>
            <a:spLocks noGrp="1"/>
          </p:cNvSpPr>
          <p:nvPr>
            <p:ph type="pic" sz="quarter" idx="10"/>
          </p:nvPr>
        </p:nvSpPr>
        <p:spPr>
          <a:xfrm>
            <a:off x="720000" y="3528000"/>
            <a:ext cx="3600000" cy="2232000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/>
            </a:lvl1pPr>
          </a:lstStyle>
          <a:p>
            <a:endParaRPr lang="en-GB" noProof="0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1" hasCustomPrompt="1"/>
          </p:nvPr>
        </p:nvSpPr>
        <p:spPr>
          <a:xfrm>
            <a:off x="720000" y="2015999"/>
            <a:ext cx="3600000" cy="864000"/>
          </a:xfrm>
        </p:spPr>
        <p:txBody>
          <a:bodyPr anchor="ctr" anchorCtr="0"/>
          <a:lstStyle>
            <a:lvl1pPr algn="ctr">
              <a:defRPr/>
            </a:lvl1pPr>
          </a:lstStyle>
          <a:p>
            <a:pPr lvl="0"/>
            <a:r>
              <a:rPr lang="en-GB" noProof="0" dirty="0"/>
              <a:t>Type your comment</a:t>
            </a:r>
          </a:p>
        </p:txBody>
      </p:sp>
      <p:sp>
        <p:nvSpPr>
          <p:cNvPr id="16" name="Espace réservé pour une image  10"/>
          <p:cNvSpPr>
            <a:spLocks noGrp="1"/>
          </p:cNvSpPr>
          <p:nvPr>
            <p:ph type="pic" sz="quarter" idx="12"/>
          </p:nvPr>
        </p:nvSpPr>
        <p:spPr>
          <a:xfrm>
            <a:off x="4860000" y="3528000"/>
            <a:ext cx="3600000" cy="2232000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/>
            </a:lvl1pPr>
          </a:lstStyle>
          <a:p>
            <a:endParaRPr lang="en-GB" noProof="0" dirty="0"/>
          </a:p>
        </p:txBody>
      </p:sp>
      <p:sp>
        <p:nvSpPr>
          <p:cNvPr id="21" name="Espace réservé du texte 12"/>
          <p:cNvSpPr>
            <a:spLocks noGrp="1"/>
          </p:cNvSpPr>
          <p:nvPr>
            <p:ph type="body" sz="quarter" idx="13" hasCustomPrompt="1"/>
          </p:nvPr>
        </p:nvSpPr>
        <p:spPr>
          <a:xfrm>
            <a:off x="4860000" y="2016000"/>
            <a:ext cx="3600000" cy="864000"/>
          </a:xfrm>
        </p:spPr>
        <p:txBody>
          <a:bodyPr anchor="ctr" anchorCtr="0"/>
          <a:lstStyle>
            <a:lvl1pPr algn="ctr">
              <a:defRPr/>
            </a:lvl1pPr>
          </a:lstStyle>
          <a:p>
            <a:pPr lvl="0"/>
            <a:r>
              <a:rPr lang="en-GB" noProof="0"/>
              <a:t>Type your comment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429132"/>
            <a:ext cx="8100000" cy="1546876"/>
          </a:xfrm>
        </p:spPr>
        <p:txBody>
          <a:bodyPr lIns="0" tIns="0" rIns="0" bIns="0">
            <a:normAutofit/>
          </a:bodyPr>
          <a:lstStyle>
            <a:lvl1pPr algn="ctr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/>
              <a:t>Insert thank you text</a:t>
            </a:r>
          </a:p>
        </p:txBody>
      </p:sp>
      <p:pic>
        <p:nvPicPr>
          <p:cNvPr id="4" name="Image 4" descr="ELIXIR_SWITZERLAND_white_background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000" y="6285205"/>
            <a:ext cx="795750" cy="384155"/>
          </a:xfrm>
          <a:prstGeom prst="rect">
            <a:avLst/>
          </a:prstGeom>
        </p:spPr>
      </p:pic>
      <p:pic>
        <p:nvPicPr>
          <p:cNvPr id="5" name="Picture 10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49"/>
          <a:stretch/>
        </p:blipFill>
        <p:spPr>
          <a:xfrm>
            <a:off x="1214414" y="6154025"/>
            <a:ext cx="6259851" cy="634667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7500958" y="6485841"/>
            <a:ext cx="1486494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www.sib.swiss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o-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129200"/>
            <a:ext cx="8100000" cy="468000"/>
          </a:xfrm>
        </p:spPr>
        <p:txBody>
          <a:bodyPr lIns="0" tIns="0" rIns="0" bIns="0">
            <a:normAutofit/>
          </a:bodyPr>
          <a:lstStyle>
            <a:lvl1pPr algn="l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504000" y="4964400"/>
            <a:ext cx="8100000" cy="78581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Sub-title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7500958" y="6485841"/>
            <a:ext cx="1486494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www.sib.swiss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0"/>
            <a:ext cx="9144000" cy="839665"/>
          </a:xfrm>
          <a:prstGeom prst="rect">
            <a:avLst/>
          </a:prstGeom>
        </p:spPr>
      </p:pic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2628000" y="29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4" name="Espace réservé du texte 12"/>
          <p:cNvSpPr>
            <a:spLocks noGrp="1"/>
          </p:cNvSpPr>
          <p:nvPr>
            <p:ph type="body" sz="quarter" idx="11" hasCustomPrompt="1"/>
          </p:nvPr>
        </p:nvSpPr>
        <p:spPr>
          <a:xfrm>
            <a:off x="2628000" y="38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5" name="Espace réservé du texte 12"/>
          <p:cNvSpPr>
            <a:spLocks noGrp="1"/>
          </p:cNvSpPr>
          <p:nvPr>
            <p:ph type="body" sz="quarter" idx="12" hasCustomPrompt="1"/>
          </p:nvPr>
        </p:nvSpPr>
        <p:spPr>
          <a:xfrm>
            <a:off x="2628000" y="4786322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Section title</a:t>
            </a:r>
          </a:p>
        </p:txBody>
      </p:sp>
      <p:sp>
        <p:nvSpPr>
          <p:cNvPr id="16" name="Espace réservé du texte 12"/>
          <p:cNvSpPr>
            <a:spLocks noGrp="1"/>
          </p:cNvSpPr>
          <p:nvPr>
            <p:ph type="body" sz="quarter" idx="13" hasCustomPrompt="1"/>
          </p:nvPr>
        </p:nvSpPr>
        <p:spPr>
          <a:xfrm>
            <a:off x="2628000" y="56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Section title</a:t>
            </a:r>
          </a:p>
        </p:txBody>
      </p:sp>
      <p:sp>
        <p:nvSpPr>
          <p:cNvPr id="17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28000" y="20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E30613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cxnSp>
        <p:nvCxnSpPr>
          <p:cNvPr id="10" name="Connecteur droit 9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0" y="1818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2000" y="2204864"/>
            <a:ext cx="8100000" cy="324036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GB" noProof="0" dirty="0"/>
              <a:t>Sub-section title</a:t>
            </a:r>
          </a:p>
        </p:txBody>
      </p:sp>
      <p:pic>
        <p:nvPicPr>
          <p:cNvPr id="3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0"/>
            <a:ext cx="9144000" cy="839665"/>
          </a:xfrm>
          <a:prstGeom prst="rect">
            <a:avLst/>
          </a:prstGeom>
        </p:spPr>
      </p:pic>
      <p:cxnSp>
        <p:nvCxnSpPr>
          <p:cNvPr id="4" name="Connecteur droit 9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Connecteur droit 10"/>
          <p:cNvCxnSpPr/>
          <p:nvPr userDrawn="1"/>
        </p:nvCxnSpPr>
        <p:spPr>
          <a:xfrm>
            <a:off x="0" y="1818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1440000"/>
            <a:ext cx="8100000" cy="4896000"/>
          </a:xfrm>
        </p:spPr>
        <p:txBody>
          <a:bodyPr>
            <a:noAutofit/>
          </a:bodyPr>
          <a:lstStyle>
            <a:lvl1pPr>
              <a:defRPr sz="2400" baseline="0"/>
            </a:lvl1pPr>
            <a:lvl2pPr marL="360000" indent="-360000">
              <a:spcBef>
                <a:spcPts val="2400"/>
              </a:spcBef>
              <a:buSzPct val="110000"/>
              <a:defRPr sz="2400"/>
            </a:lvl2pPr>
            <a:lvl3pPr marL="360000">
              <a:defRPr sz="2400"/>
            </a:lvl3pPr>
            <a:lvl5pPr>
              <a:defRPr/>
            </a:lvl5pPr>
          </a:lstStyle>
          <a:p>
            <a:pPr lvl="1"/>
            <a:r>
              <a:rPr lang="en-GB" noProof="0" dirty="0"/>
              <a:t>Text </a:t>
            </a:r>
          </a:p>
          <a:p>
            <a:pPr lvl="2"/>
            <a:r>
              <a:rPr lang="en-GB" noProof="0" dirty="0"/>
              <a:t>Text </a:t>
            </a:r>
          </a:p>
        </p:txBody>
      </p:sp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540000"/>
            <a:ext cx="8100000" cy="5760000"/>
          </a:xfrm>
        </p:spPr>
        <p:txBody>
          <a:bodyPr anchor="ctr" anchorCtr="0">
            <a:noAutofit/>
          </a:bodyPr>
          <a:lstStyle>
            <a:lvl1pPr algn="ctr">
              <a:defRPr sz="6000" cap="none" baseline="0">
                <a:effectLst>
                  <a:outerShdw blurRad="38100" dist="12700" dir="2700000" algn="tl">
                    <a:srgbClr val="000000">
                      <a:alpha val="50000"/>
                    </a:srgbClr>
                  </a:outerShdw>
                </a:effectLst>
              </a:defRPr>
            </a:lvl1pPr>
            <a:lvl5pPr>
              <a:defRPr/>
            </a:lvl5pPr>
          </a:lstStyle>
          <a:p>
            <a:r>
              <a:rPr lang="en-GB" noProof="0" dirty="0"/>
              <a:t>Add your key </a:t>
            </a:r>
            <a:br>
              <a:rPr lang="en-GB" noProof="0" dirty="0"/>
            </a:br>
            <a:r>
              <a:rPr lang="en-GB" noProof="0" dirty="0"/>
              <a:t>message here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>
            <a:off x="0" y="5364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Connecteur droit 8"/>
          <p:cNvCxnSpPr/>
          <p:nvPr userDrawn="1"/>
        </p:nvCxnSpPr>
        <p:spPr>
          <a:xfrm>
            <a:off x="0" y="1494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1440000"/>
            <a:ext cx="8100000" cy="4896000"/>
          </a:xfrm>
        </p:spPr>
        <p:txBody>
          <a:bodyPr>
            <a:noAutofit/>
          </a:bodyPr>
          <a:lstStyle>
            <a:lvl1pPr>
              <a:defRPr sz="2400"/>
            </a:lvl1pPr>
            <a:lvl2pPr marL="360000" indent="-360000">
              <a:spcBef>
                <a:spcPts val="2400"/>
              </a:spcBef>
              <a:buSzPct val="110000"/>
              <a:defRPr sz="2400"/>
            </a:lvl2pPr>
            <a:lvl3pPr marL="360000">
              <a:defRPr sz="2400"/>
            </a:lvl3pPr>
            <a:lvl5pPr>
              <a:defRPr/>
            </a:lvl5pPr>
          </a:lstStyle>
          <a:p>
            <a:pPr lvl="0"/>
            <a:r>
              <a:rPr lang="en-GB" noProof="0" dirty="0"/>
              <a:t>Add your figure/ table/ image/ plain text here</a:t>
            </a:r>
          </a:p>
        </p:txBody>
      </p:sp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52000" y="1656000"/>
            <a:ext cx="3600000" cy="2052000"/>
          </a:xfrm>
          <a:solidFill>
            <a:schemeClr val="bg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8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792000" y="4104000"/>
            <a:ext cx="3600000" cy="2052000"/>
          </a:xfrm>
          <a:solidFill>
            <a:schemeClr val="bg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9" name="Espace réservé du texte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52000" y="4104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20" name="Espace réservé du texte 16"/>
          <p:cNvSpPr>
            <a:spLocks noGrp="1"/>
          </p:cNvSpPr>
          <p:nvPr>
            <p:ph type="body" sz="quarter" idx="13" hasCustomPrompt="1"/>
          </p:nvPr>
        </p:nvSpPr>
        <p:spPr>
          <a:xfrm>
            <a:off x="792000" y="1656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52000" y="1656000"/>
            <a:ext cx="3600000" cy="2052000"/>
          </a:xfr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18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792000" y="4104000"/>
            <a:ext cx="3600000" cy="2052000"/>
          </a:xfr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9" name="Espace réservé du texte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52000" y="4104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20" name="Espace réservé du texte 16"/>
          <p:cNvSpPr>
            <a:spLocks noGrp="1"/>
          </p:cNvSpPr>
          <p:nvPr>
            <p:ph type="body" sz="quarter" idx="13" hasCustomPrompt="1"/>
          </p:nvPr>
        </p:nvSpPr>
        <p:spPr>
          <a:xfrm>
            <a:off x="792000" y="1656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504000" y="71438"/>
            <a:ext cx="8100000" cy="864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GB" noProof="0" dirty="0" err="1"/>
              <a:t>Cliquez</a:t>
            </a:r>
            <a:r>
              <a:rPr lang="en-GB" noProof="0" dirty="0"/>
              <a:t>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04000" y="1296000"/>
            <a:ext cx="8100000" cy="504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Cliquez</a:t>
            </a:r>
            <a:r>
              <a:rPr lang="en-GB" noProof="0" dirty="0"/>
              <a:t> pour modifier les styles du </a:t>
            </a:r>
            <a:r>
              <a:rPr lang="en-GB" noProof="0" dirty="0" err="1"/>
              <a:t>texte</a:t>
            </a:r>
            <a:r>
              <a:rPr lang="en-GB" noProof="0" dirty="0"/>
              <a:t> du masque</a:t>
            </a:r>
          </a:p>
          <a:p>
            <a:pPr lvl="1"/>
            <a:r>
              <a:rPr lang="en-GB" noProof="0" dirty="0" err="1"/>
              <a:t>Deuxième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Troisième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7" r:id="rId2"/>
    <p:sldLayoutId id="2147483687" r:id="rId3"/>
    <p:sldLayoutId id="2147483696" r:id="rId4"/>
    <p:sldLayoutId id="2147483684" r:id="rId5"/>
    <p:sldLayoutId id="2147483686" r:id="rId6"/>
    <p:sldLayoutId id="2147483688" r:id="rId7"/>
    <p:sldLayoutId id="2147483691" r:id="rId8"/>
    <p:sldLayoutId id="2147483694" r:id="rId9"/>
    <p:sldLayoutId id="2147483695" r:id="rId10"/>
    <p:sldLayoutId id="2147483693" r:id="rId11"/>
    <p:sldLayoutId id="214748368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914400" rtl="0" eaLnBrk="1" latinLnBrk="0" hangingPunct="1">
        <a:spcBef>
          <a:spcPts val="1200"/>
        </a:spcBef>
        <a:buFont typeface="Arial" pitchFamily="34" charset="0"/>
        <a:buNone/>
        <a:defRPr sz="2400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1pPr>
      <a:lvl2pPr marL="360000" indent="-360000" algn="l" defTabSz="914400" rtl="0" eaLnBrk="1" latinLnBrk="0" hangingPunct="1">
        <a:spcBef>
          <a:spcPts val="2400"/>
        </a:spcBef>
        <a:buSzPct val="110000"/>
        <a:buFontTx/>
        <a:buBlip>
          <a:blip r:embed="rId14"/>
        </a:buBlip>
        <a:defRPr sz="2400" b="1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2pPr>
      <a:lvl3pPr marL="360000" indent="0" algn="l" defTabSz="914400" rtl="0" eaLnBrk="1" latinLnBrk="0" hangingPunct="1">
        <a:spcBef>
          <a:spcPts val="0"/>
        </a:spcBef>
        <a:buFontTx/>
        <a:buNone/>
        <a:defRPr lang="fr-FR" sz="2400" kern="1200" dirty="0" smtClean="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3pPr>
      <a:lvl4pPr marL="360000" indent="0" algn="l" defTabSz="914400" rtl="0" eaLnBrk="1" latinLnBrk="0" hangingPunct="1">
        <a:spcBef>
          <a:spcPts val="0"/>
        </a:spcBef>
        <a:buFontTx/>
        <a:buNone/>
        <a:defRPr sz="2400" b="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360000" indent="0" algn="l" defTabSz="914400" rtl="0" eaLnBrk="1" latinLnBrk="0" hangingPunct="1"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360000" indent="0" algn="l" defTabSz="914400" rtl="0" eaLnBrk="1" latinLnBrk="0" hangingPunct="1">
        <a:spcBef>
          <a:spcPct val="2000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6.emf"/><Relationship Id="rId7" Type="http://schemas.openxmlformats.org/officeDocument/2006/relationships/image" Target="../media/image2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emf"/><Relationship Id="rId5" Type="http://schemas.openxmlformats.org/officeDocument/2006/relationships/image" Target="../media/image8.emf"/><Relationship Id="rId4" Type="http://schemas.openxmlformats.org/officeDocument/2006/relationships/image" Target="../media/image7.emf"/><Relationship Id="rId9" Type="http://schemas.openxmlformats.org/officeDocument/2006/relationships/image" Target="../media/image2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2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9.emf"/><Relationship Id="rId7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10.emf"/><Relationship Id="rId7" Type="http://schemas.openxmlformats.org/officeDocument/2006/relationships/image" Target="../media/image11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emf"/><Relationship Id="rId11" Type="http://schemas.openxmlformats.org/officeDocument/2006/relationships/image" Target="../media/image18.emf"/><Relationship Id="rId5" Type="http://schemas.openxmlformats.org/officeDocument/2006/relationships/image" Target="../media/image16.emf"/><Relationship Id="rId10" Type="http://schemas.openxmlformats.org/officeDocument/2006/relationships/image" Target="../media/image17.emf"/><Relationship Id="rId4" Type="http://schemas.openxmlformats.org/officeDocument/2006/relationships/image" Target="../media/image15.emf"/><Relationship Id="rId9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Einleitung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74AB88-3F8D-EC46-9459-D1032FB32006}"/>
              </a:ext>
            </a:extLst>
          </p:cNvPr>
          <p:cNvSpPr txBox="1"/>
          <p:nvPr/>
        </p:nvSpPr>
        <p:spPr>
          <a:xfrm>
            <a:off x="2008433" y="1556792"/>
            <a:ext cx="5091137" cy="406265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Was ist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Was ist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Bioinformatik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?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Was sind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 Varianten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Mutation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? 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Wie hängen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,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Bioinformatik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</a:t>
            </a:r>
          </a:p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personalisierter Medizin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zusammen?</a:t>
            </a:r>
          </a:p>
        </p:txBody>
      </p:sp>
    </p:spTree>
    <p:extLst>
      <p:ext uri="{BB962C8B-B14F-4D97-AF65-F5344CB8AC3E}">
        <p14:creationId xmlns:p14="http://schemas.microsoft.com/office/powerpoint/2010/main" val="2108478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Was ist Bioinformatik?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8FE08F-7EC8-0847-961B-D6E02D2DA42D}"/>
              </a:ext>
            </a:extLst>
          </p:cNvPr>
          <p:cNvSpPr txBox="1"/>
          <p:nvPr/>
        </p:nvSpPr>
        <p:spPr>
          <a:xfrm>
            <a:off x="5118265" y="4381995"/>
            <a:ext cx="123110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Beispiele</a:t>
            </a: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168288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>
                <a:latin typeface="Calibri" panose="020F0502020204030204" pitchFamily="34" charset="0"/>
                <a:cs typeface="Calibri" panose="020F0502020204030204" pitchFamily="34" charset="0"/>
              </a:rPr>
              <a:t>Das SIB Schweizerische Institut für Bioinformatik</a:t>
            </a:r>
          </a:p>
        </p:txBody>
      </p:sp>
    </p:spTree>
    <p:extLst>
      <p:ext uri="{BB962C8B-B14F-4D97-AF65-F5344CB8AC3E}">
        <p14:creationId xmlns:p14="http://schemas.microsoft.com/office/powerpoint/2010/main" val="2957408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E0C783-402F-9C49-941D-5B06D8592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699" y="4826018"/>
            <a:ext cx="914400" cy="1257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484D44-1A94-6740-ACEF-E6A104A48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725" y="4835376"/>
            <a:ext cx="914400" cy="1257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813E27F-72B8-874F-BC3D-3298E7266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0362" y="4835376"/>
            <a:ext cx="1054100" cy="1257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99A260-439B-2B43-8E8E-91AD61AC18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5387" y="5013176"/>
            <a:ext cx="1054100" cy="1079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B07F03-0691-5346-B31F-7BFBC65818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423012">
            <a:off x="4096082" y="1340640"/>
            <a:ext cx="978035" cy="1800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09CD17C-3554-E440-B7FA-E6CF89154236}"/>
              </a:ext>
            </a:extLst>
          </p:cNvPr>
          <p:cNvCxnSpPr>
            <a:cxnSpLocks/>
          </p:cNvCxnSpPr>
          <p:nvPr/>
        </p:nvCxnSpPr>
        <p:spPr>
          <a:xfrm flipH="1">
            <a:off x="1917099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688162-D847-0E43-9CBE-F5B4FCD44146}"/>
              </a:ext>
            </a:extLst>
          </p:cNvPr>
          <p:cNvCxnSpPr>
            <a:cxnSpLocks/>
          </p:cNvCxnSpPr>
          <p:nvPr/>
        </p:nvCxnSpPr>
        <p:spPr>
          <a:xfrm>
            <a:off x="6092125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DA6F346-2380-F142-BFDC-0278E6AAED27}"/>
              </a:ext>
            </a:extLst>
          </p:cNvPr>
          <p:cNvCxnSpPr>
            <a:cxnSpLocks/>
          </p:cNvCxnSpPr>
          <p:nvPr/>
        </p:nvCxnSpPr>
        <p:spPr>
          <a:xfrm flipH="1">
            <a:off x="3595080" y="3933136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B83CC80-B0C9-0044-BC3C-781CA0B9316E}"/>
              </a:ext>
            </a:extLst>
          </p:cNvPr>
          <p:cNvCxnSpPr>
            <a:cxnSpLocks/>
          </p:cNvCxnSpPr>
          <p:nvPr/>
        </p:nvCxnSpPr>
        <p:spPr>
          <a:xfrm>
            <a:off x="5122604" y="3910137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2AADCD6-E0E9-0941-A19B-7356EBAD036B}"/>
              </a:ext>
            </a:extLst>
          </p:cNvPr>
          <p:cNvSpPr txBox="1"/>
          <p:nvPr/>
        </p:nvSpPr>
        <p:spPr>
          <a:xfrm>
            <a:off x="3342932" y="3276519"/>
            <a:ext cx="248433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Menschliche Vielfalt</a:t>
            </a:r>
          </a:p>
        </p:txBody>
      </p:sp>
    </p:spTree>
    <p:extLst>
      <p:ext uri="{BB962C8B-B14F-4D97-AF65-F5344CB8AC3E}">
        <p14:creationId xmlns:p14="http://schemas.microsoft.com/office/powerpoint/2010/main" val="104013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" panose="020F0502020204030204" pitchFamily="34" charset="0"/>
                <a:cs typeface="Calibri" panose="020F0502020204030204" pitchFamily="34" charset="0"/>
              </a:rPr>
              <a:t>Was sind DNA Varianten?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8C44D1-BDF9-DB40-80C4-DAB44AB0669C}"/>
              </a:ext>
            </a:extLst>
          </p:cNvPr>
          <p:cNvSpPr txBox="1"/>
          <p:nvPr/>
        </p:nvSpPr>
        <p:spPr>
          <a:xfrm>
            <a:off x="858437" y="4018404"/>
            <a:ext cx="73911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Eine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 Variante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ist eine kleine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eränderung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in der DNA!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F2F6AE7-3A40-1B4C-BC7E-B8AFBA0FD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240" y="5219842"/>
            <a:ext cx="3419291" cy="6707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560501-0D85-FC45-8ACC-0EF4E6C3B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627" y="5229200"/>
            <a:ext cx="3419291" cy="6707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CFBF6A-3D94-B44A-BC8B-20C2B677F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765" y="1827838"/>
            <a:ext cx="1530874" cy="108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15E138-2606-284D-A2F4-D6BE4A2448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0152" y="1844944"/>
            <a:ext cx="1530874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83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53969-26E4-8D42-960E-02B6DC921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562" y="2352056"/>
            <a:ext cx="914400" cy="1257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9A7021-12FB-8041-926F-A10D89187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562" y="4293096"/>
            <a:ext cx="914400" cy="1257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9D9D46-A9F5-D746-ACC3-F6CAB0307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496" y="2352056"/>
            <a:ext cx="1054100" cy="1257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E98C01-C686-AC4E-A288-C9EF623C5B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496" y="4470896"/>
            <a:ext cx="1054100" cy="1079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7E9CF5-FEA7-D345-ADA1-BEB7E0DDE7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5612" y="1651460"/>
            <a:ext cx="2654300" cy="520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25DE0CA-05ED-D246-B76C-9FF2AF2365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5612" y="5730292"/>
            <a:ext cx="2654300" cy="520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6052E6-AC8F-8240-8E53-B0F9B97A68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6096" y="1651460"/>
            <a:ext cx="2628900" cy="520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79334D2-78FE-924B-B090-696ADED8C8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36096" y="5730292"/>
            <a:ext cx="2628900" cy="520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11E625-EB4B-8742-BD8E-9A500EBE0E06}"/>
              </a:ext>
            </a:extLst>
          </p:cNvPr>
          <p:cNvSpPr txBox="1"/>
          <p:nvPr/>
        </p:nvSpPr>
        <p:spPr>
          <a:xfrm>
            <a:off x="1825795" y="3766560"/>
            <a:ext cx="128227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Haarfarbe</a:t>
            </a:r>
            <a:endParaRPr lang="en-US" sz="2400" b="1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1C6657-1519-DB4B-9E60-BB6240F90FD8}"/>
              </a:ext>
            </a:extLst>
          </p:cNvPr>
          <p:cNvSpPr txBox="1"/>
          <p:nvPr/>
        </p:nvSpPr>
        <p:spPr>
          <a:xfrm>
            <a:off x="6360311" y="3766560"/>
            <a:ext cx="79932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Glatze</a:t>
            </a:r>
            <a:endParaRPr lang="en-US" sz="2400" b="1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95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4D2F19-245B-5145-A35C-D72641922FAD}"/>
              </a:ext>
            </a:extLst>
          </p:cNvPr>
          <p:cNvSpPr txBox="1"/>
          <p:nvPr/>
        </p:nvSpPr>
        <p:spPr>
          <a:xfrm>
            <a:off x="1309301" y="2636912"/>
            <a:ext cx="648940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 Varianten tragen zur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menschlichen Vielfalt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bei!</a:t>
            </a:r>
          </a:p>
        </p:txBody>
      </p:sp>
    </p:spTree>
    <p:extLst>
      <p:ext uri="{BB962C8B-B14F-4D97-AF65-F5344CB8AC3E}">
        <p14:creationId xmlns:p14="http://schemas.microsoft.com/office/powerpoint/2010/main" val="144532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" panose="020F0502020204030204" pitchFamily="34" charset="0"/>
                <a:cs typeface="Calibri" panose="020F0502020204030204" pitchFamily="34" charset="0"/>
              </a:rPr>
              <a:t>Können DNA Varianten zu Krankheiten führen?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5161D3-60BC-EF40-B132-C8D5BE64EE27}"/>
              </a:ext>
            </a:extLst>
          </p:cNvPr>
          <p:cNvSpPr txBox="1"/>
          <p:nvPr/>
        </p:nvSpPr>
        <p:spPr>
          <a:xfrm>
            <a:off x="578635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620E9B-062C-1040-A9BB-38AB9D23FCED}"/>
              </a:ext>
            </a:extLst>
          </p:cNvPr>
          <p:cNvSpPr txBox="1"/>
          <p:nvPr/>
        </p:nvSpPr>
        <p:spPr>
          <a:xfrm>
            <a:off x="5227427" y="1856022"/>
            <a:ext cx="294497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456335-5CE5-C04F-95F6-192D4D413239}"/>
              </a:ext>
            </a:extLst>
          </p:cNvPr>
          <p:cNvSpPr txBox="1"/>
          <p:nvPr/>
        </p:nvSpPr>
        <p:spPr>
          <a:xfrm>
            <a:off x="5227427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548BFB-0752-2F46-BFB8-27E428094DCA}"/>
              </a:ext>
            </a:extLst>
          </p:cNvPr>
          <p:cNvSpPr txBox="1"/>
          <p:nvPr/>
        </p:nvSpPr>
        <p:spPr>
          <a:xfrm>
            <a:off x="5227427" y="5219908"/>
            <a:ext cx="273151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FE7694D-8964-E743-BFA5-FB9F4DD7C586}"/>
              </a:ext>
            </a:extLst>
          </p:cNvPr>
          <p:cNvCxnSpPr/>
          <p:nvPr/>
        </p:nvCxnSpPr>
        <p:spPr>
          <a:xfrm flipV="1">
            <a:off x="3851920" y="2225354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BD33DEF-610E-E141-8B10-587FE4541649}"/>
              </a:ext>
            </a:extLst>
          </p:cNvPr>
          <p:cNvSpPr txBox="1"/>
          <p:nvPr/>
        </p:nvSpPr>
        <p:spPr>
          <a:xfrm>
            <a:off x="3851920" y="2458362"/>
            <a:ext cx="31258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+ 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A2B5C6-96B0-7F4B-B4D2-6AFF5C6ECD98}"/>
              </a:ext>
            </a:extLst>
          </p:cNvPr>
          <p:cNvCxnSpPr>
            <a:cxnSpLocks/>
          </p:cNvCxnSpPr>
          <p:nvPr/>
        </p:nvCxnSpPr>
        <p:spPr>
          <a:xfrm>
            <a:off x="3851920" y="4176120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689328A-D8C3-E24D-BD39-4002CB05935D}"/>
              </a:ext>
            </a:extLst>
          </p:cNvPr>
          <p:cNvSpPr txBox="1"/>
          <p:nvPr/>
        </p:nvSpPr>
        <p:spPr>
          <a:xfrm>
            <a:off x="3851920" y="4708764"/>
            <a:ext cx="29174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 A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B91178-7EBB-7041-8AFC-F31F6B03A912}"/>
              </a:ext>
            </a:extLst>
          </p:cNvPr>
          <p:cNvCxnSpPr/>
          <p:nvPr/>
        </p:nvCxnSpPr>
        <p:spPr>
          <a:xfrm>
            <a:off x="3851920" y="3708775"/>
            <a:ext cx="108012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5FF7A7C-B151-5348-8A0C-CB2ACF87B1D4}"/>
              </a:ext>
            </a:extLst>
          </p:cNvPr>
          <p:cNvSpPr txBox="1"/>
          <p:nvPr/>
        </p:nvSpPr>
        <p:spPr>
          <a:xfrm>
            <a:off x="4067944" y="3311202"/>
            <a:ext cx="61074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 -&gt; B</a:t>
            </a:r>
          </a:p>
        </p:txBody>
      </p:sp>
    </p:spTree>
    <p:extLst>
      <p:ext uri="{BB962C8B-B14F-4D97-AF65-F5344CB8AC3E}">
        <p14:creationId xmlns:p14="http://schemas.microsoft.com/office/powerpoint/2010/main" val="165467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5161D3-60BC-EF40-B132-C8D5BE64EE27}"/>
              </a:ext>
            </a:extLst>
          </p:cNvPr>
          <p:cNvSpPr txBox="1"/>
          <p:nvPr/>
        </p:nvSpPr>
        <p:spPr>
          <a:xfrm>
            <a:off x="578635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620E9B-062C-1040-A9BB-38AB9D23FCED}"/>
              </a:ext>
            </a:extLst>
          </p:cNvPr>
          <p:cNvSpPr txBox="1"/>
          <p:nvPr/>
        </p:nvSpPr>
        <p:spPr>
          <a:xfrm>
            <a:off x="5227427" y="1856022"/>
            <a:ext cx="294497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456335-5CE5-C04F-95F6-192D4D413239}"/>
              </a:ext>
            </a:extLst>
          </p:cNvPr>
          <p:cNvSpPr txBox="1"/>
          <p:nvPr/>
        </p:nvSpPr>
        <p:spPr>
          <a:xfrm>
            <a:off x="5227427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548BFB-0752-2F46-BFB8-27E428094DCA}"/>
              </a:ext>
            </a:extLst>
          </p:cNvPr>
          <p:cNvSpPr txBox="1"/>
          <p:nvPr/>
        </p:nvSpPr>
        <p:spPr>
          <a:xfrm>
            <a:off x="5227427" y="5219908"/>
            <a:ext cx="273151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FE7694D-8964-E743-BFA5-FB9F4DD7C586}"/>
              </a:ext>
            </a:extLst>
          </p:cNvPr>
          <p:cNvCxnSpPr/>
          <p:nvPr/>
        </p:nvCxnSpPr>
        <p:spPr>
          <a:xfrm flipV="1">
            <a:off x="3851920" y="2225354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BD33DEF-610E-E141-8B10-587FE4541649}"/>
              </a:ext>
            </a:extLst>
          </p:cNvPr>
          <p:cNvSpPr txBox="1"/>
          <p:nvPr/>
        </p:nvSpPr>
        <p:spPr>
          <a:xfrm>
            <a:off x="3851920" y="2458362"/>
            <a:ext cx="31258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+ 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A2B5C6-96B0-7F4B-B4D2-6AFF5C6ECD98}"/>
              </a:ext>
            </a:extLst>
          </p:cNvPr>
          <p:cNvCxnSpPr>
            <a:cxnSpLocks/>
          </p:cNvCxnSpPr>
          <p:nvPr/>
        </p:nvCxnSpPr>
        <p:spPr>
          <a:xfrm>
            <a:off x="3851920" y="4176120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689328A-D8C3-E24D-BD39-4002CB05935D}"/>
              </a:ext>
            </a:extLst>
          </p:cNvPr>
          <p:cNvSpPr txBox="1"/>
          <p:nvPr/>
        </p:nvSpPr>
        <p:spPr>
          <a:xfrm>
            <a:off x="3851920" y="4708764"/>
            <a:ext cx="29174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 A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B91178-7EBB-7041-8AFC-F31F6B03A912}"/>
              </a:ext>
            </a:extLst>
          </p:cNvPr>
          <p:cNvCxnSpPr/>
          <p:nvPr/>
        </p:nvCxnSpPr>
        <p:spPr>
          <a:xfrm>
            <a:off x="3851920" y="3708775"/>
            <a:ext cx="108012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5FF7A7C-B151-5348-8A0C-CB2ACF87B1D4}"/>
              </a:ext>
            </a:extLst>
          </p:cNvPr>
          <p:cNvSpPr txBox="1"/>
          <p:nvPr/>
        </p:nvSpPr>
        <p:spPr>
          <a:xfrm>
            <a:off x="4067944" y="3311202"/>
            <a:ext cx="61074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 -&gt; 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B2C1AC-3226-5C41-AAEC-A3D63157584A}"/>
              </a:ext>
            </a:extLst>
          </p:cNvPr>
          <p:cNvSpPr txBox="1"/>
          <p:nvPr/>
        </p:nvSpPr>
        <p:spPr>
          <a:xfrm>
            <a:off x="5732853" y="2338665"/>
            <a:ext cx="185127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 dirty="0">
                <a:solidFill>
                  <a:srgbClr val="009A9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Menschliche Vielfalt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7EF4F1-B9B1-9E41-B91D-D3500BAE4698}"/>
              </a:ext>
            </a:extLst>
          </p:cNvPr>
          <p:cNvSpPr txBox="1"/>
          <p:nvPr/>
        </p:nvSpPr>
        <p:spPr>
          <a:xfrm>
            <a:off x="5567263" y="4037620"/>
            <a:ext cx="223272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Eventuell ein Problem….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5C5509-F58C-1348-A557-A78402EE70BA}"/>
              </a:ext>
            </a:extLst>
          </p:cNvPr>
          <p:cNvSpPr txBox="1"/>
          <p:nvPr/>
        </p:nvSpPr>
        <p:spPr>
          <a:xfrm>
            <a:off x="5567262" y="5641086"/>
            <a:ext cx="223272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Eventuell ein Problem….</a:t>
            </a:r>
          </a:p>
        </p:txBody>
      </p:sp>
    </p:spTree>
    <p:extLst>
      <p:ext uri="{BB962C8B-B14F-4D97-AF65-F5344CB8AC3E}">
        <p14:creationId xmlns:p14="http://schemas.microsoft.com/office/powerpoint/2010/main" val="411720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DB6A7D-D0E2-E042-A879-1A93B8883EAE}"/>
              </a:ext>
            </a:extLst>
          </p:cNvPr>
          <p:cNvSpPr txBox="1"/>
          <p:nvPr/>
        </p:nvSpPr>
        <p:spPr>
          <a:xfrm>
            <a:off x="1258593" y="1748710"/>
            <a:ext cx="662681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Aber manchmal verursachen sie auch eine Krankheit.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940E76-485A-5245-BF70-E800A8702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2981837"/>
            <a:ext cx="914400" cy="1257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3F1F3A-A91C-484B-9BB7-7E006008F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2981837"/>
            <a:ext cx="914400" cy="12573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EC1FB08-4279-204F-8720-41CA228D4C27}"/>
              </a:ext>
            </a:extLst>
          </p:cNvPr>
          <p:cNvCxnSpPr/>
          <p:nvPr/>
        </p:nvCxnSpPr>
        <p:spPr>
          <a:xfrm>
            <a:off x="4139952" y="3645024"/>
            <a:ext cx="86409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77E9F3F1-A2FB-984B-A94C-1E5FD0D11338}"/>
              </a:ext>
            </a:extLst>
          </p:cNvPr>
          <p:cNvSpPr/>
          <p:nvPr/>
        </p:nvSpPr>
        <p:spPr>
          <a:xfrm>
            <a:off x="1777823" y="5102932"/>
            <a:ext cx="55523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Man nennt sie dann häufig auch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Mutation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de-CH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40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DB6A7D-D0E2-E042-A879-1A93B8883EAE}"/>
              </a:ext>
            </a:extLst>
          </p:cNvPr>
          <p:cNvSpPr txBox="1"/>
          <p:nvPr/>
        </p:nvSpPr>
        <p:spPr>
          <a:xfrm>
            <a:off x="1152676" y="2063035"/>
            <a:ext cx="6783973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Mutationen in unseren Zellen können zu Krebs führen.</a:t>
            </a:r>
          </a:p>
          <a:p>
            <a:pPr algn="ctr"/>
            <a:endParaRPr lang="de-CH" sz="2400" b="1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Wie?</a:t>
            </a:r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64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E0C783-402F-9C49-941D-5B06D8592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699" y="4826018"/>
            <a:ext cx="914400" cy="1257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484D44-1A94-6740-ACEF-E6A104A48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725" y="4835376"/>
            <a:ext cx="914400" cy="1257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813E27F-72B8-874F-BC3D-3298E7266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0362" y="4835376"/>
            <a:ext cx="1054100" cy="1257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99A260-439B-2B43-8E8E-91AD61AC18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5387" y="5013176"/>
            <a:ext cx="1054100" cy="1079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B07F03-0691-5346-B31F-7BFBC65818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423012">
            <a:off x="4096082" y="1340640"/>
            <a:ext cx="978035" cy="1800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09CD17C-3554-E440-B7FA-E6CF89154236}"/>
              </a:ext>
            </a:extLst>
          </p:cNvPr>
          <p:cNvCxnSpPr>
            <a:cxnSpLocks/>
          </p:cNvCxnSpPr>
          <p:nvPr/>
        </p:nvCxnSpPr>
        <p:spPr>
          <a:xfrm flipH="1">
            <a:off x="1917099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688162-D847-0E43-9CBE-F5B4FCD44146}"/>
              </a:ext>
            </a:extLst>
          </p:cNvPr>
          <p:cNvCxnSpPr>
            <a:cxnSpLocks/>
          </p:cNvCxnSpPr>
          <p:nvPr/>
        </p:nvCxnSpPr>
        <p:spPr>
          <a:xfrm>
            <a:off x="6092125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DA6F346-2380-F142-BFDC-0278E6AAED27}"/>
              </a:ext>
            </a:extLst>
          </p:cNvPr>
          <p:cNvCxnSpPr>
            <a:cxnSpLocks/>
          </p:cNvCxnSpPr>
          <p:nvPr/>
        </p:nvCxnSpPr>
        <p:spPr>
          <a:xfrm flipH="1">
            <a:off x="3595080" y="3933136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B83CC80-B0C9-0044-BC3C-781CA0B9316E}"/>
              </a:ext>
            </a:extLst>
          </p:cNvPr>
          <p:cNvCxnSpPr>
            <a:cxnSpLocks/>
          </p:cNvCxnSpPr>
          <p:nvPr/>
        </p:nvCxnSpPr>
        <p:spPr>
          <a:xfrm>
            <a:off x="5122604" y="3910137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2AADCD6-E0E9-0941-A19B-7356EBAD036B}"/>
              </a:ext>
            </a:extLst>
          </p:cNvPr>
          <p:cNvSpPr txBox="1"/>
          <p:nvPr/>
        </p:nvSpPr>
        <p:spPr>
          <a:xfrm>
            <a:off x="3342932" y="3276519"/>
            <a:ext cx="248433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Menschliche Vielfalt</a:t>
            </a:r>
          </a:p>
        </p:txBody>
      </p:sp>
    </p:spTree>
    <p:extLst>
      <p:ext uri="{BB962C8B-B14F-4D97-AF65-F5344CB8AC3E}">
        <p14:creationId xmlns:p14="http://schemas.microsoft.com/office/powerpoint/2010/main" val="265452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Was ist Krebs?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23C038-8E88-4B45-9976-49D73D786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78" y="2110154"/>
            <a:ext cx="7929843" cy="151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48ECCD-1F2A-2340-8D95-7AB80A4B97CD}"/>
              </a:ext>
            </a:extLst>
          </p:cNvPr>
          <p:cNvSpPr txBox="1"/>
          <p:nvPr/>
        </p:nvSpPr>
        <p:spPr>
          <a:xfrm>
            <a:off x="984046" y="4221088"/>
            <a:ext cx="451777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Krebszellen</a:t>
            </a:r>
          </a:p>
          <a:p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Unkontrollierte Zellteilung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”Unsterblichkeit”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Mobil / können sich bewegen sich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CA048C7-A1B6-CC4E-9EC5-3605A2751251}"/>
              </a:ext>
            </a:extLst>
          </p:cNvPr>
          <p:cNvCxnSpPr/>
          <p:nvPr/>
        </p:nvCxnSpPr>
        <p:spPr>
          <a:xfrm>
            <a:off x="1763688" y="2830234"/>
            <a:ext cx="50405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F8DEBE1-1172-8349-99E6-13A8AD1F1BDE}"/>
              </a:ext>
            </a:extLst>
          </p:cNvPr>
          <p:cNvCxnSpPr/>
          <p:nvPr/>
        </p:nvCxnSpPr>
        <p:spPr>
          <a:xfrm>
            <a:off x="3563888" y="2830234"/>
            <a:ext cx="50405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51C0167-7955-3744-886E-AF5757F3A961}"/>
              </a:ext>
            </a:extLst>
          </p:cNvPr>
          <p:cNvCxnSpPr/>
          <p:nvPr/>
        </p:nvCxnSpPr>
        <p:spPr>
          <a:xfrm>
            <a:off x="5940152" y="2844095"/>
            <a:ext cx="50405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Lightning Bolt 9">
            <a:extLst>
              <a:ext uri="{FF2B5EF4-FFF2-40B4-BE49-F238E27FC236}">
                <a16:creationId xmlns:a16="http://schemas.microsoft.com/office/drawing/2014/main" id="{BE0D01CC-42A1-A549-9838-9823D05E6AD6}"/>
              </a:ext>
            </a:extLst>
          </p:cNvPr>
          <p:cNvSpPr/>
          <p:nvPr/>
        </p:nvSpPr>
        <p:spPr>
          <a:xfrm flipH="1">
            <a:off x="1789583" y="2140051"/>
            <a:ext cx="576064" cy="504056"/>
          </a:xfrm>
          <a:prstGeom prst="lightningBol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F5443C-0690-B441-97EE-D8164D0FE6B9}"/>
              </a:ext>
            </a:extLst>
          </p:cNvPr>
          <p:cNvSpPr txBox="1"/>
          <p:nvPr/>
        </p:nvSpPr>
        <p:spPr>
          <a:xfrm>
            <a:off x="912296" y="1628800"/>
            <a:ext cx="233063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Entstehung der Mutation</a:t>
            </a:r>
          </a:p>
        </p:txBody>
      </p:sp>
    </p:spTree>
    <p:extLst>
      <p:ext uri="{BB962C8B-B14F-4D97-AF65-F5344CB8AC3E}">
        <p14:creationId xmlns:p14="http://schemas.microsoft.com/office/powerpoint/2010/main" val="265000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F731BD-1C08-CA4A-B104-FDCADC4C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61D2BF-A47F-D44D-AEAA-A759A31FB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481" y="2125583"/>
            <a:ext cx="5193631" cy="36000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B3790FB-A21D-3B4D-98EF-439D29FF9100}"/>
              </a:ext>
            </a:extLst>
          </p:cNvPr>
          <p:cNvCxnSpPr>
            <a:cxnSpLocks/>
          </p:cNvCxnSpPr>
          <p:nvPr/>
        </p:nvCxnSpPr>
        <p:spPr>
          <a:xfrm>
            <a:off x="755576" y="3276605"/>
            <a:ext cx="7488832" cy="0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C1A102-CD18-C443-BDAF-74B13F88EFA5}"/>
              </a:ext>
            </a:extLst>
          </p:cNvPr>
          <p:cNvCxnSpPr>
            <a:cxnSpLocks/>
          </p:cNvCxnSpPr>
          <p:nvPr/>
        </p:nvCxnSpPr>
        <p:spPr>
          <a:xfrm>
            <a:off x="755576" y="4617397"/>
            <a:ext cx="7488832" cy="0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6B088A5-B349-5C44-9A48-62245A4C7491}"/>
              </a:ext>
            </a:extLst>
          </p:cNvPr>
          <p:cNvCxnSpPr/>
          <p:nvPr/>
        </p:nvCxnSpPr>
        <p:spPr>
          <a:xfrm>
            <a:off x="3249241" y="5260419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C4164F-096B-EE4E-ADAB-A6333E83E3B0}"/>
              </a:ext>
            </a:extLst>
          </p:cNvPr>
          <p:cNvCxnSpPr/>
          <p:nvPr/>
        </p:nvCxnSpPr>
        <p:spPr>
          <a:xfrm>
            <a:off x="4643328" y="5260419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Lightning Bolt 8">
            <a:extLst>
              <a:ext uri="{FF2B5EF4-FFF2-40B4-BE49-F238E27FC236}">
                <a16:creationId xmlns:a16="http://schemas.microsoft.com/office/drawing/2014/main" id="{BA5DB0F3-1FCD-924A-BD98-04B439350251}"/>
              </a:ext>
            </a:extLst>
          </p:cNvPr>
          <p:cNvSpPr/>
          <p:nvPr/>
        </p:nvSpPr>
        <p:spPr>
          <a:xfrm flipH="1">
            <a:off x="3259074" y="4788773"/>
            <a:ext cx="503999" cy="360000"/>
          </a:xfrm>
          <a:prstGeom prst="lightningBolt">
            <a:avLst/>
          </a:prstGeom>
          <a:solidFill>
            <a:srgbClr val="009A9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 sz="2400" b="1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FD7E30-B5F3-A74C-A494-BC4B06A25F7D}"/>
              </a:ext>
            </a:extLst>
          </p:cNvPr>
          <p:cNvCxnSpPr/>
          <p:nvPr/>
        </p:nvCxnSpPr>
        <p:spPr>
          <a:xfrm>
            <a:off x="3223346" y="3900685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D0E6CA3-3352-3547-8BCC-FB30E6C5FA17}"/>
              </a:ext>
            </a:extLst>
          </p:cNvPr>
          <p:cNvCxnSpPr/>
          <p:nvPr/>
        </p:nvCxnSpPr>
        <p:spPr>
          <a:xfrm>
            <a:off x="4643328" y="3925583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Lightning Bolt 11">
            <a:extLst>
              <a:ext uri="{FF2B5EF4-FFF2-40B4-BE49-F238E27FC236}">
                <a16:creationId xmlns:a16="http://schemas.microsoft.com/office/drawing/2014/main" id="{808C7C89-6B0D-E746-B027-7750D5CE8E61}"/>
              </a:ext>
            </a:extLst>
          </p:cNvPr>
          <p:cNvSpPr/>
          <p:nvPr/>
        </p:nvSpPr>
        <p:spPr>
          <a:xfrm flipH="1">
            <a:off x="3249242" y="3429040"/>
            <a:ext cx="503999" cy="360000"/>
          </a:xfrm>
          <a:prstGeom prst="lightningBolt">
            <a:avLst/>
          </a:prstGeom>
          <a:solidFill>
            <a:srgbClr val="009FE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 sz="2400" b="1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947FB97-7539-C34F-B908-C277BEFE0D0E}"/>
              </a:ext>
            </a:extLst>
          </p:cNvPr>
          <p:cNvCxnSpPr/>
          <p:nvPr/>
        </p:nvCxnSpPr>
        <p:spPr>
          <a:xfrm>
            <a:off x="3249241" y="2628533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19CFA6-C333-9B45-AC94-C106F12D2390}"/>
              </a:ext>
            </a:extLst>
          </p:cNvPr>
          <p:cNvCxnSpPr/>
          <p:nvPr/>
        </p:nvCxnSpPr>
        <p:spPr>
          <a:xfrm>
            <a:off x="4643328" y="2628533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Lightning Bolt 14">
            <a:extLst>
              <a:ext uri="{FF2B5EF4-FFF2-40B4-BE49-F238E27FC236}">
                <a16:creationId xmlns:a16="http://schemas.microsoft.com/office/drawing/2014/main" id="{45B1AC77-BCAA-BC4A-BFDA-E58846BC54CB}"/>
              </a:ext>
            </a:extLst>
          </p:cNvPr>
          <p:cNvSpPr/>
          <p:nvPr/>
        </p:nvSpPr>
        <p:spPr>
          <a:xfrm flipH="1">
            <a:off x="3249242" y="2151779"/>
            <a:ext cx="503999" cy="360000"/>
          </a:xfrm>
          <a:prstGeom prst="lightningBol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CAEB3E3-C2E7-6C4D-A33C-A82D661DE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065" y="2311033"/>
            <a:ext cx="876300" cy="63500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76ECD83-988B-BC41-87D0-586A0C25EA34}"/>
              </a:ext>
            </a:extLst>
          </p:cNvPr>
          <p:cNvCxnSpPr/>
          <p:nvPr/>
        </p:nvCxnSpPr>
        <p:spPr>
          <a:xfrm>
            <a:off x="1979712" y="1844824"/>
            <a:ext cx="0" cy="3888432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7874FCE-A0A8-6448-8904-A24F9845B579}"/>
              </a:ext>
            </a:extLst>
          </p:cNvPr>
          <p:cNvCxnSpPr/>
          <p:nvPr/>
        </p:nvCxnSpPr>
        <p:spPr>
          <a:xfrm>
            <a:off x="6803528" y="1844824"/>
            <a:ext cx="0" cy="3888432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80DABC00-877C-F240-9AA1-D0D1D8A3F4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3065" y="3629501"/>
            <a:ext cx="876300" cy="635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5E078C1-3003-DD46-A6DC-F181BB2B0B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3065" y="4941642"/>
            <a:ext cx="8763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46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D117FE-F01B-AB47-B0C4-6C53DC0EFB7F}"/>
              </a:ext>
            </a:extLst>
          </p:cNvPr>
          <p:cNvSpPr txBox="1"/>
          <p:nvPr/>
        </p:nvSpPr>
        <p:spPr>
          <a:xfrm>
            <a:off x="2608691" y="2132856"/>
            <a:ext cx="3890617" cy="33239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unterschiedliche Mutationen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=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unterschiedliche Symptome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= 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unterschiedliche Behandlungen</a:t>
            </a:r>
          </a:p>
        </p:txBody>
      </p:sp>
    </p:spTree>
    <p:extLst>
      <p:ext uri="{BB962C8B-B14F-4D97-AF65-F5344CB8AC3E}">
        <p14:creationId xmlns:p14="http://schemas.microsoft.com/office/powerpoint/2010/main" val="155251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CCB3B8-92A2-9344-9CB1-1678FA3C57A4}"/>
              </a:ext>
            </a:extLst>
          </p:cNvPr>
          <p:cNvSpPr txBox="1"/>
          <p:nvPr/>
        </p:nvSpPr>
        <p:spPr>
          <a:xfrm>
            <a:off x="1034414" y="2348880"/>
            <a:ext cx="703917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Bioinformatik hilft bei der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Auffindung der Mutation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,</a:t>
            </a:r>
            <a:b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Interpretierung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Entwicklung von Medikamenten.</a:t>
            </a:r>
          </a:p>
        </p:txBody>
      </p:sp>
    </p:spTree>
    <p:extLst>
      <p:ext uri="{BB962C8B-B14F-4D97-AF65-F5344CB8AC3E}">
        <p14:creationId xmlns:p14="http://schemas.microsoft.com/office/powerpoint/2010/main" val="280661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Dieses Modul: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CCB3B8-92A2-9344-9CB1-1678FA3C57A4}"/>
              </a:ext>
            </a:extLst>
          </p:cNvPr>
          <p:cNvSpPr txBox="1"/>
          <p:nvPr/>
        </p:nvSpPr>
        <p:spPr>
          <a:xfrm>
            <a:off x="1498612" y="1844824"/>
            <a:ext cx="611077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Verstehe die Rolle welche die Bioinformatik in der</a:t>
            </a:r>
            <a:b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personalisierten Medizin spielt!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1E8A7C-AF54-1142-8335-B7AD90586707}"/>
              </a:ext>
            </a:extLst>
          </p:cNvPr>
          <p:cNvSpPr txBox="1"/>
          <p:nvPr/>
        </p:nvSpPr>
        <p:spPr>
          <a:xfrm>
            <a:off x="1874163" y="3717032"/>
            <a:ext cx="5475089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Auffindung der Mutation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Genombrowser zur Informationssuche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Auswirkung der Mutation auf ein Protein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Welches Medikament wirkt?</a:t>
            </a:r>
          </a:p>
        </p:txBody>
      </p:sp>
    </p:spTree>
    <p:extLst>
      <p:ext uri="{BB962C8B-B14F-4D97-AF65-F5344CB8AC3E}">
        <p14:creationId xmlns:p14="http://schemas.microsoft.com/office/powerpoint/2010/main" val="317044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Auffindung der Mutation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8E32BD-C4E5-E947-AB28-E59A889F6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22" y="1844824"/>
            <a:ext cx="5261955" cy="432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D17985-B7E1-3D44-9629-D670C5F11815}"/>
              </a:ext>
            </a:extLst>
          </p:cNvPr>
          <p:cNvSpPr txBox="1"/>
          <p:nvPr/>
        </p:nvSpPr>
        <p:spPr>
          <a:xfrm>
            <a:off x="1132745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normalen Zelle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47C242-ADF6-3448-9B61-4C6CE9CDB623}"/>
              </a:ext>
            </a:extLst>
          </p:cNvPr>
          <p:cNvSpPr txBox="1"/>
          <p:nvPr/>
        </p:nvSpPr>
        <p:spPr>
          <a:xfrm>
            <a:off x="5940152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Krebszelle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08D0C1-EC4F-CF4A-9F21-E77D68886FAE}"/>
              </a:ext>
            </a:extLst>
          </p:cNvPr>
          <p:cNvSpPr txBox="1"/>
          <p:nvPr/>
        </p:nvSpPr>
        <p:spPr>
          <a:xfrm>
            <a:off x="4227756" y="1412776"/>
            <a:ext cx="65248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Patient</a:t>
            </a:r>
          </a:p>
        </p:txBody>
      </p:sp>
    </p:spTree>
    <p:extLst>
      <p:ext uri="{BB962C8B-B14F-4D97-AF65-F5344CB8AC3E}">
        <p14:creationId xmlns:p14="http://schemas.microsoft.com/office/powerpoint/2010/main" val="111391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607092-1582-4C43-B807-21A62EBB9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006" y="2979336"/>
            <a:ext cx="4893986" cy="288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E2B0F52-7DF6-DB4F-BC3B-E44B7005A23C}"/>
              </a:ext>
            </a:extLst>
          </p:cNvPr>
          <p:cNvSpPr txBox="1"/>
          <p:nvPr/>
        </p:nvSpPr>
        <p:spPr>
          <a:xfrm>
            <a:off x="1053649" y="1562793"/>
            <a:ext cx="7000699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Vergleich der DNA um alle möglichen Mutation zu finden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(= </a:t>
            </a:r>
            <a:r>
              <a:rPr lang="de-CH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Alignment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42418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6B950E-CB35-F548-B376-D2B8EA0F3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155630"/>
            <a:ext cx="4368750" cy="360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61E283-B810-3F4F-97E5-EBA7BA61E411}"/>
              </a:ext>
            </a:extLst>
          </p:cNvPr>
          <p:cNvSpPr txBox="1"/>
          <p:nvPr/>
        </p:nvSpPr>
        <p:spPr>
          <a:xfrm>
            <a:off x="5796135" y="2636912"/>
            <a:ext cx="2562496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Welchen Einfluss hat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Mutation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auf das Protein?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AC870D-D0CE-164E-BAF1-D12FC76D453A}"/>
              </a:ext>
            </a:extLst>
          </p:cNvPr>
          <p:cNvSpPr/>
          <p:nvPr/>
        </p:nvSpPr>
        <p:spPr>
          <a:xfrm>
            <a:off x="5648626" y="4509120"/>
            <a:ext cx="28575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Trägt sie zur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Krebsentstehung bei?</a:t>
            </a:r>
          </a:p>
        </p:txBody>
      </p:sp>
    </p:spTree>
    <p:extLst>
      <p:ext uri="{BB962C8B-B14F-4D97-AF65-F5344CB8AC3E}">
        <p14:creationId xmlns:p14="http://schemas.microsoft.com/office/powerpoint/2010/main" val="317136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>
                <a:latin typeface="Calibri Light" panose="020F0302020204030204" pitchFamily="34" charset="0"/>
                <a:cs typeface="Calibri Light" panose="020F0302020204030204" pitchFamily="34" charset="0"/>
              </a:rPr>
              <a:t>Hintergrund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8E6EA7-F166-DF46-9B26-D323C958B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471" y="3561981"/>
            <a:ext cx="6502400" cy="2489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A4D8D1-9555-1B43-A322-C6F0159DB1A7}"/>
              </a:ext>
            </a:extLst>
          </p:cNvPr>
          <p:cNvSpPr txBox="1"/>
          <p:nvPr/>
        </p:nvSpPr>
        <p:spPr>
          <a:xfrm>
            <a:off x="1390345" y="1484784"/>
            <a:ext cx="6327310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4 Patienten mit einer Hautkrebserkrankung:</a:t>
            </a:r>
          </a:p>
          <a:p>
            <a:pPr algn="ctr"/>
            <a:endParaRPr lang="de-CH" sz="240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 Mutation kommt vor? Welche Auswirkung?</a:t>
            </a:r>
          </a:p>
          <a:p>
            <a:pPr algn="ctr"/>
            <a:r>
              <a:rPr lang="de-CH" sz="24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Welches Medikakment?</a:t>
            </a:r>
          </a:p>
        </p:txBody>
      </p:sp>
    </p:spTree>
    <p:extLst>
      <p:ext uri="{BB962C8B-B14F-4D97-AF65-F5344CB8AC3E}">
        <p14:creationId xmlns:p14="http://schemas.microsoft.com/office/powerpoint/2010/main" val="8368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DNA Sequenzierung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8E32BD-C4E5-E947-AB28-E59A889F6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22" y="1844824"/>
            <a:ext cx="5261955" cy="432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D17985-B7E1-3D44-9629-D670C5F11815}"/>
              </a:ext>
            </a:extLst>
          </p:cNvPr>
          <p:cNvSpPr txBox="1"/>
          <p:nvPr/>
        </p:nvSpPr>
        <p:spPr>
          <a:xfrm>
            <a:off x="1132745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normalen Zelle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47C242-ADF6-3448-9B61-4C6CE9CDB623}"/>
              </a:ext>
            </a:extLst>
          </p:cNvPr>
          <p:cNvSpPr txBox="1"/>
          <p:nvPr/>
        </p:nvSpPr>
        <p:spPr>
          <a:xfrm>
            <a:off x="5940152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Krebszelle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08D0C1-EC4F-CF4A-9F21-E77D68886FAE}"/>
              </a:ext>
            </a:extLst>
          </p:cNvPr>
          <p:cNvSpPr txBox="1"/>
          <p:nvPr/>
        </p:nvSpPr>
        <p:spPr>
          <a:xfrm>
            <a:off x="4227756" y="1412776"/>
            <a:ext cx="65248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Patient</a:t>
            </a:r>
          </a:p>
        </p:txBody>
      </p:sp>
    </p:spTree>
    <p:extLst>
      <p:ext uri="{BB962C8B-B14F-4D97-AF65-F5344CB8AC3E}">
        <p14:creationId xmlns:p14="http://schemas.microsoft.com/office/powerpoint/2010/main" val="339388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" panose="020F0502020204030204" pitchFamily="34" charset="0"/>
                <a:cs typeface="Calibri" panose="020F0502020204030204" pitchFamily="34" charset="0"/>
              </a:rPr>
              <a:t>Was ist DNA?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410B12-71B7-3345-9666-3B353D538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1457342" y="1826394"/>
            <a:ext cx="1193800" cy="2197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B24ECC-CB50-4543-B933-C884BC274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2149291"/>
            <a:ext cx="3619500" cy="1841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911400" y="5108991"/>
            <a:ext cx="2836867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Anleitung zum Bau und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Funktion eines Organismus.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4971189" y="5108991"/>
            <a:ext cx="3659015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Kochbuch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Eine Anleitung zur Zubereitung von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Kuchen, Salaten, Suppen, …</a:t>
            </a:r>
          </a:p>
        </p:txBody>
      </p:sp>
    </p:spTree>
    <p:extLst>
      <p:ext uri="{BB962C8B-B14F-4D97-AF65-F5344CB8AC3E}">
        <p14:creationId xmlns:p14="http://schemas.microsoft.com/office/powerpoint/2010/main" val="4016330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>
                <a:latin typeface="Calibri Light" panose="020F0302020204030204" pitchFamily="34" charset="0"/>
                <a:cs typeface="Calibri Light" panose="020F0302020204030204" pitchFamily="34" charset="0"/>
              </a:rPr>
              <a:t>DNA Sequenzierung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316A26-9EF7-A344-8E97-801A584C2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866" y="2132856"/>
            <a:ext cx="8288268" cy="14401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AC00A7-40E4-694F-9C92-0A478A8B832C}"/>
              </a:ext>
            </a:extLst>
          </p:cNvPr>
          <p:cNvSpPr txBox="1"/>
          <p:nvPr/>
        </p:nvSpPr>
        <p:spPr>
          <a:xfrm>
            <a:off x="971600" y="3789040"/>
            <a:ext cx="41678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E86A26-0C35-9A47-A654-68E72A9186DB}"/>
              </a:ext>
            </a:extLst>
          </p:cNvPr>
          <p:cNvSpPr txBox="1"/>
          <p:nvPr/>
        </p:nvSpPr>
        <p:spPr>
          <a:xfrm>
            <a:off x="1979712" y="3789039"/>
            <a:ext cx="191398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Sequenziermaschine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5E906F-8469-E740-9E3A-8AD8800F0367}"/>
              </a:ext>
            </a:extLst>
          </p:cNvPr>
          <p:cNvSpPr txBox="1"/>
          <p:nvPr/>
        </p:nvSpPr>
        <p:spPr>
          <a:xfrm>
            <a:off x="5508104" y="3814579"/>
            <a:ext cx="24449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Liste mit DNA-Fragmenten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CF93B5-5DCE-FB48-9F1E-C7ECDBBEEDF5}"/>
              </a:ext>
            </a:extLst>
          </p:cNvPr>
          <p:cNvSpPr txBox="1"/>
          <p:nvPr/>
        </p:nvSpPr>
        <p:spPr>
          <a:xfrm>
            <a:off x="1128543" y="5085184"/>
            <a:ext cx="685091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DNA-Fragmente werden mit dem menschlichen Genom</a:t>
            </a:r>
            <a:b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verglichen und analysiert.</a:t>
            </a:r>
          </a:p>
        </p:txBody>
      </p:sp>
    </p:spTree>
    <p:extLst>
      <p:ext uri="{BB962C8B-B14F-4D97-AF65-F5344CB8AC3E}">
        <p14:creationId xmlns:p14="http://schemas.microsoft.com/office/powerpoint/2010/main" val="283640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>
                <a:latin typeface="Calibri Light" panose="020F0302020204030204" pitchFamily="34" charset="0"/>
                <a:cs typeface="Calibri Light" panose="020F0302020204030204" pitchFamily="34" charset="0"/>
              </a:rPr>
              <a:t>DNA Alignment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1654FC-78BC-AF4B-A880-9C7D2C520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844824"/>
            <a:ext cx="5995799" cy="35283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28C1E8-F22D-6F46-95BF-188DEA158DA7}"/>
              </a:ext>
            </a:extLst>
          </p:cNvPr>
          <p:cNvSpPr txBox="1"/>
          <p:nvPr/>
        </p:nvSpPr>
        <p:spPr>
          <a:xfrm>
            <a:off x="2744206" y="5234717"/>
            <a:ext cx="785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CFF91B-05EA-264D-945A-BA1740FEF75F}"/>
              </a:ext>
            </a:extLst>
          </p:cNvPr>
          <p:cNvSpPr txBox="1"/>
          <p:nvPr/>
        </p:nvSpPr>
        <p:spPr>
          <a:xfrm>
            <a:off x="3913835" y="5234717"/>
            <a:ext cx="15709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B2B7C1-86FE-F142-A374-1A38BC3B7A53}"/>
              </a:ext>
            </a:extLst>
          </p:cNvPr>
          <p:cNvSpPr txBox="1"/>
          <p:nvPr/>
        </p:nvSpPr>
        <p:spPr>
          <a:xfrm>
            <a:off x="5351010" y="5234717"/>
            <a:ext cx="15709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FEA050-E995-674B-94C5-36298D5C397C}"/>
              </a:ext>
            </a:extLst>
          </p:cNvPr>
          <p:cNvSpPr txBox="1"/>
          <p:nvPr/>
        </p:nvSpPr>
        <p:spPr>
          <a:xfrm>
            <a:off x="6677733" y="5234717"/>
            <a:ext cx="15709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30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7EE8A-3D51-3C40-A1EC-A1B6E74D3639}"/>
              </a:ext>
            </a:extLst>
          </p:cNvPr>
          <p:cNvSpPr txBox="1"/>
          <p:nvPr/>
        </p:nvSpPr>
        <p:spPr>
          <a:xfrm>
            <a:off x="5148064" y="5877272"/>
            <a:ext cx="189609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 -&gt; T an Position 25</a:t>
            </a:r>
            <a:b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DNA-Sequenzen</a:t>
            </a:r>
          </a:p>
        </p:txBody>
      </p:sp>
    </p:spTree>
    <p:extLst>
      <p:ext uri="{BB962C8B-B14F-4D97-AF65-F5344CB8AC3E}">
        <p14:creationId xmlns:p14="http://schemas.microsoft.com/office/powerpoint/2010/main" val="193250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Gen Funktionen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97D63A-1FA6-1648-8609-84D4D79108A9}"/>
              </a:ext>
            </a:extLst>
          </p:cNvPr>
          <p:cNvSpPr txBox="1"/>
          <p:nvPr/>
        </p:nvSpPr>
        <p:spPr>
          <a:xfrm>
            <a:off x="1340069" y="3389586"/>
            <a:ext cx="54630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Gene / protein </a:t>
            </a:r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sind</a:t>
            </a: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 in </a:t>
            </a:r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untersciedlichen</a:t>
            </a: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Geweben</a:t>
            </a: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aktif</a:t>
            </a:r>
            <a:endParaRPr lang="en-US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1592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Proteindomänen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9F4AB1-09B5-0142-A24E-08B9FA2A8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327" y="1844824"/>
            <a:ext cx="7085345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432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Proteindomänen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DFEF58-C861-2C43-921B-75B69F08C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282" y="2852936"/>
            <a:ext cx="7113436" cy="153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06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Translation</a:t>
            </a:r>
          </a:p>
        </p:txBody>
      </p:sp>
    </p:spTree>
    <p:extLst>
      <p:ext uri="{BB962C8B-B14F-4D97-AF65-F5344CB8AC3E}">
        <p14:creationId xmlns:p14="http://schemas.microsoft.com/office/powerpoint/2010/main" val="42135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B-RAF: Ein Protein das die Zellteilung anregt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D288A-A6FC-5E48-AC3C-CF3DA1CEF141}"/>
              </a:ext>
            </a:extLst>
          </p:cNvPr>
          <p:cNvSpPr txBox="1"/>
          <p:nvPr/>
        </p:nvSpPr>
        <p:spPr>
          <a:xfrm>
            <a:off x="555908" y="1396476"/>
            <a:ext cx="222349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Aktivierungssignal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7FC4FE-4289-2944-8502-043D540C7F2A}"/>
              </a:ext>
            </a:extLst>
          </p:cNvPr>
          <p:cNvSpPr txBox="1"/>
          <p:nvPr/>
        </p:nvSpPr>
        <p:spPr>
          <a:xfrm>
            <a:off x="3335382" y="2714433"/>
            <a:ext cx="1380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Aktives Protein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B53927-2C54-704E-A74F-06260E3CB7A6}"/>
              </a:ext>
            </a:extLst>
          </p:cNvPr>
          <p:cNvSpPr txBox="1"/>
          <p:nvPr/>
        </p:nvSpPr>
        <p:spPr>
          <a:xfrm>
            <a:off x="5652639" y="2714433"/>
            <a:ext cx="2649508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b="1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Dimerisierung</a:t>
            </a:r>
            <a:endParaRPr lang="de-CH" b="1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(Bindung an zweites Protein)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D8819E-B6A2-5341-9ED5-3B0971EB63E1}"/>
              </a:ext>
            </a:extLst>
          </p:cNvPr>
          <p:cNvSpPr txBox="1"/>
          <p:nvPr/>
        </p:nvSpPr>
        <p:spPr>
          <a:xfrm>
            <a:off x="899592" y="2714433"/>
            <a:ext cx="153612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Inaktives Protein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CC9D84E-7022-5040-9774-B38F8D0A18DF}"/>
              </a:ext>
            </a:extLst>
          </p:cNvPr>
          <p:cNvCxnSpPr/>
          <p:nvPr/>
        </p:nvCxnSpPr>
        <p:spPr>
          <a:xfrm>
            <a:off x="2435718" y="4005064"/>
            <a:ext cx="696122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3BABC5-7D53-1647-9445-5FAE2F455FFB}"/>
              </a:ext>
            </a:extLst>
          </p:cNvPr>
          <p:cNvCxnSpPr/>
          <p:nvPr/>
        </p:nvCxnSpPr>
        <p:spPr>
          <a:xfrm>
            <a:off x="4860032" y="4005064"/>
            <a:ext cx="792607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017E1FB-1776-1243-932F-0C8FF46AA9FC}"/>
              </a:ext>
            </a:extLst>
          </p:cNvPr>
          <p:cNvSpPr txBox="1"/>
          <p:nvPr/>
        </p:nvSpPr>
        <p:spPr>
          <a:xfrm>
            <a:off x="5929574" y="5805264"/>
            <a:ext cx="2095638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Zellteilungssignal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60C3BFE-E466-4F4C-8722-9675AC0A52B2}"/>
              </a:ext>
            </a:extLst>
          </p:cNvPr>
          <p:cNvCxnSpPr/>
          <p:nvPr/>
        </p:nvCxnSpPr>
        <p:spPr>
          <a:xfrm>
            <a:off x="1667655" y="1916832"/>
            <a:ext cx="0" cy="576064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6A7904-5FC5-954B-9F77-5A5EC6C1B69A}"/>
              </a:ext>
            </a:extLst>
          </p:cNvPr>
          <p:cNvCxnSpPr/>
          <p:nvPr/>
        </p:nvCxnSpPr>
        <p:spPr>
          <a:xfrm>
            <a:off x="6977393" y="4869160"/>
            <a:ext cx="0" cy="72008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7CE5ADB0-9798-BB44-BC8D-751878F08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375" y="3389464"/>
            <a:ext cx="1259833" cy="1231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3966190-1FCD-F84D-9346-AA6B25E01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2728" y="3389464"/>
            <a:ext cx="1260000" cy="140318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1A2F3AA-2C41-0D49-B3CC-D69236AD51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9943" y="3484455"/>
            <a:ext cx="2442960" cy="14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57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BRAF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97D63A-1FA6-1648-8609-84D4D79108A9}"/>
              </a:ext>
            </a:extLst>
          </p:cNvPr>
          <p:cNvSpPr txBox="1"/>
          <p:nvPr/>
        </p:nvSpPr>
        <p:spPr>
          <a:xfrm>
            <a:off x="1340069" y="3389586"/>
            <a:ext cx="169277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Proteindomänen</a:t>
            </a:r>
            <a:endParaRPr lang="en-US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69864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410B12-71B7-3345-9666-3B353D538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B24ECC-CB50-4543-B933-C884BC274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1046249" y="5120024"/>
            <a:ext cx="2567178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Nukleotide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Bausteine aus denen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DNA besteht.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5205322" y="5120024"/>
            <a:ext cx="3190745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Buchstaben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“Bausteine” mit denen das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Kochbuch geschrieben ist.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AA9ED3-0154-CE47-8390-2A6612598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5930" y="3429000"/>
            <a:ext cx="1447800" cy="965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1BB9D6-5DC5-914E-AACF-77B666086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6136" y="3531096"/>
            <a:ext cx="17399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64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410B12-71B7-3345-9666-3B353D538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574525" y="5108991"/>
            <a:ext cx="3510641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Gene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… bestimmen wie ein Organismus</a:t>
            </a:r>
            <a:b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gebaut wird und funktioniert.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5034201" y="5108991"/>
            <a:ext cx="3533018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Rezepte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… bestimmen welche Zutaten eine</a:t>
            </a:r>
            <a:b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Speise hat und ihre Zubereitung.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D04DCA-019A-9B4C-ABA5-BAA6025E4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67FAF96-A049-B84B-B746-39E870C51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635" y="3826795"/>
            <a:ext cx="2692400" cy="520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5794D0-1B57-864F-821E-5179B71392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0548" y="3826795"/>
            <a:ext cx="2400300" cy="520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C100900-5E43-FE4B-A8BA-6E4D31FDD4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2710" y="1632721"/>
            <a:ext cx="810000" cy="54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D92D0F-E134-3E42-97D3-0522D0735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1955" y="1535796"/>
            <a:ext cx="1233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15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877911" y="5108991"/>
            <a:ext cx="2903872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Proteine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Bestandteile aus denen der 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Organismus gebaut ist.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5028981" y="5108991"/>
            <a:ext cx="3543470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Zutaten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Bestandteile aus denen die Speise</a:t>
            </a:r>
            <a:b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zubereitet wird.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67FAF96-A049-B84B-B746-39E870C51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902" y="2293761"/>
            <a:ext cx="1861463" cy="36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CB3B83-2F3D-CB4C-BBA9-32DD7EE67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FEC2A8D-C495-644A-B5DC-BCDFF6E97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710" y="1632721"/>
            <a:ext cx="810000" cy="54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A640054-FBFB-DA44-961C-5C9B747EDF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955" y="1535796"/>
            <a:ext cx="1233000" cy="54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C84D851-9141-C44D-9448-5BEBE555EB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97E73BC-472F-D14C-B5A3-8ADB92A5A0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02299" y="2240614"/>
            <a:ext cx="1659512" cy="36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86184B-D71A-7D40-9381-0F3D858564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72958" y="3251495"/>
            <a:ext cx="1455497" cy="133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4848EF-F304-B045-B411-C6D804E511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31640" y="3246909"/>
            <a:ext cx="1812140" cy="13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6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69B093-EC67-5B42-B722-540B2D8B5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0D45EFA-B198-B24D-845B-417E90B25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CC1B04-C8FC-DA4C-9570-5C0FD82A0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9209" y="2060614"/>
            <a:ext cx="786755" cy="72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4C80D24-0621-5A40-A263-792D3715E1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0007" y="1516886"/>
            <a:ext cx="832604" cy="612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CE19675-56F5-BE44-85E1-E621DD7AAF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2902" y="2293761"/>
            <a:ext cx="1861463" cy="36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3E7E503-FB0B-4549-9500-97C524FA8C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32710" y="1632721"/>
            <a:ext cx="810000" cy="54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F4B2AA-4792-D742-A28E-373788E5EE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11955" y="1535796"/>
            <a:ext cx="1233000" cy="540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757B748-A271-D24C-8B88-4F299C1997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02299" y="2240614"/>
            <a:ext cx="1659512" cy="36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E68DFC-00BC-1649-94CE-712063D045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04843" y="3558917"/>
            <a:ext cx="1047273" cy="144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143F863-B6A8-6A42-A5AF-08C0B579AA6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75673" y="3624867"/>
            <a:ext cx="1854200" cy="13081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D6E0E88-1C90-0049-8217-E2766F090A6A}"/>
              </a:ext>
            </a:extLst>
          </p:cNvPr>
          <p:cNvSpPr txBox="1"/>
          <p:nvPr/>
        </p:nvSpPr>
        <p:spPr>
          <a:xfrm>
            <a:off x="1226249" y="5534741"/>
            <a:ext cx="200445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 Organismus!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9D2480-0B58-CC4E-BD95-483D4059A995}"/>
              </a:ext>
            </a:extLst>
          </p:cNvPr>
          <p:cNvSpPr txBox="1"/>
          <p:nvPr/>
        </p:nvSpPr>
        <p:spPr>
          <a:xfrm>
            <a:off x="5870809" y="5556578"/>
            <a:ext cx="146392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 Kuchen!</a:t>
            </a:r>
          </a:p>
        </p:txBody>
      </p:sp>
    </p:spTree>
    <p:extLst>
      <p:ext uri="{BB962C8B-B14F-4D97-AF65-F5344CB8AC3E}">
        <p14:creationId xmlns:p14="http://schemas.microsoft.com/office/powerpoint/2010/main" val="385100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2CB377-44AB-6145-827E-935559886AED}"/>
              </a:ext>
            </a:extLst>
          </p:cNvPr>
          <p:cNvSpPr txBox="1"/>
          <p:nvPr/>
        </p:nvSpPr>
        <p:spPr>
          <a:xfrm>
            <a:off x="2626453" y="3645024"/>
            <a:ext cx="3855094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44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BIOINFORMATIK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F0D0B4-BF55-4A4B-BBB6-428964ABFAA8}"/>
              </a:ext>
            </a:extLst>
          </p:cNvPr>
          <p:cNvSpPr txBox="1"/>
          <p:nvPr/>
        </p:nvSpPr>
        <p:spPr>
          <a:xfrm>
            <a:off x="1176088" y="2049526"/>
            <a:ext cx="675582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Wie können wir die DNA lesen und verstehen?</a:t>
            </a:r>
          </a:p>
        </p:txBody>
      </p:sp>
    </p:spTree>
    <p:extLst>
      <p:ext uri="{BB962C8B-B14F-4D97-AF65-F5344CB8AC3E}">
        <p14:creationId xmlns:p14="http://schemas.microsoft.com/office/powerpoint/2010/main" val="1274436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Was ist Bioinformatik?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2CB377-44AB-6145-827E-935559886AED}"/>
              </a:ext>
            </a:extLst>
          </p:cNvPr>
          <p:cNvSpPr txBox="1"/>
          <p:nvPr/>
        </p:nvSpPr>
        <p:spPr>
          <a:xfrm>
            <a:off x="3119571" y="3451066"/>
            <a:ext cx="3156890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36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BIOINFORMATIK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B6C936-BE6E-A945-96BB-A8E7F2CDECE6}"/>
              </a:ext>
            </a:extLst>
          </p:cNvPr>
          <p:cNvSpPr txBox="1"/>
          <p:nvPr/>
        </p:nvSpPr>
        <p:spPr>
          <a:xfrm>
            <a:off x="971600" y="1905510"/>
            <a:ext cx="1783886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Mathematik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955DC0-E77F-2B4E-9EB4-B981C479871C}"/>
              </a:ext>
            </a:extLst>
          </p:cNvPr>
          <p:cNvSpPr txBox="1"/>
          <p:nvPr/>
        </p:nvSpPr>
        <p:spPr>
          <a:xfrm>
            <a:off x="4121192" y="1905510"/>
            <a:ext cx="115364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Statistik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FD0724-C0E8-204C-850A-991E30E52540}"/>
              </a:ext>
            </a:extLst>
          </p:cNvPr>
          <p:cNvSpPr txBox="1"/>
          <p:nvPr/>
        </p:nvSpPr>
        <p:spPr>
          <a:xfrm>
            <a:off x="6419865" y="1905510"/>
            <a:ext cx="146450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Computer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2CA230-73AB-1046-9A97-1E60922EEEA5}"/>
              </a:ext>
            </a:extLst>
          </p:cNvPr>
          <p:cNvSpPr txBox="1"/>
          <p:nvPr/>
        </p:nvSpPr>
        <p:spPr>
          <a:xfrm>
            <a:off x="4115324" y="5301208"/>
            <a:ext cx="116538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Biologie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DCE6668-8402-E64C-A684-704FB8EB7B5C}"/>
              </a:ext>
            </a:extLst>
          </p:cNvPr>
          <p:cNvCxnSpPr/>
          <p:nvPr/>
        </p:nvCxnSpPr>
        <p:spPr>
          <a:xfrm>
            <a:off x="2051720" y="2492896"/>
            <a:ext cx="1991596" cy="792088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FCC3833-762B-F142-A44F-3B13F79FB005}"/>
              </a:ext>
            </a:extLst>
          </p:cNvPr>
          <p:cNvCxnSpPr/>
          <p:nvPr/>
        </p:nvCxnSpPr>
        <p:spPr>
          <a:xfrm>
            <a:off x="4698016" y="2492896"/>
            <a:ext cx="0" cy="792088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C13656B-E978-1E4B-BA26-6A71A6E6CAC5}"/>
              </a:ext>
            </a:extLst>
          </p:cNvPr>
          <p:cNvCxnSpPr/>
          <p:nvPr/>
        </p:nvCxnSpPr>
        <p:spPr>
          <a:xfrm>
            <a:off x="4698016" y="4149080"/>
            <a:ext cx="0" cy="936104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24F5868-80E8-094E-8628-23610032AD80}"/>
              </a:ext>
            </a:extLst>
          </p:cNvPr>
          <p:cNvCxnSpPr>
            <a:cxnSpLocks/>
          </p:cNvCxnSpPr>
          <p:nvPr/>
        </p:nvCxnSpPr>
        <p:spPr>
          <a:xfrm flipH="1">
            <a:off x="5352717" y="2488229"/>
            <a:ext cx="1991596" cy="792088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30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B Template">
  <a:themeElements>
    <a:clrScheme name="SIB Colours">
      <a:dk1>
        <a:srgbClr val="323232"/>
      </a:dk1>
      <a:lt1>
        <a:srgbClr val="FFFFFF"/>
      </a:lt1>
      <a:dk2>
        <a:srgbClr val="AE191A"/>
      </a:dk2>
      <a:lt2>
        <a:srgbClr val="575757"/>
      </a:lt2>
      <a:accent1>
        <a:srgbClr val="E30613"/>
      </a:accent1>
      <a:accent2>
        <a:srgbClr val="EA5297"/>
      </a:accent2>
      <a:accent3>
        <a:srgbClr val="EE7659"/>
      </a:accent3>
      <a:accent4>
        <a:srgbClr val="009FE3"/>
      </a:accent4>
      <a:accent5>
        <a:srgbClr val="009A93"/>
      </a:accent5>
      <a:accent6>
        <a:srgbClr val="2E2C7E"/>
      </a:accent6>
      <a:hlink>
        <a:srgbClr val="575757"/>
      </a:hlink>
      <a:folHlink>
        <a:srgbClr val="787878"/>
      </a:folHlink>
    </a:clrScheme>
    <a:fontScheme name="SIB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 defTabSz="457200">
          <a:defRPr sz="2400" b="1" dirty="0" smtClean="0">
            <a:solidFill>
              <a:schemeClr val="bg1"/>
            </a:solidFill>
          </a:defRPr>
        </a:defPPr>
      </a:lstStyle>
      <a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a:style>
    </a:spDef>
    <a:lnDef>
      <a:spPr>
        <a:ln w="19050">
          <a:solidFill>
            <a:srgbClr val="E30613"/>
          </a:solidFill>
        </a:ln>
      </a:spPr>
      <a:bodyPr/>
      <a:lstStyle/>
      <a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err="1" smtClean="0">
            <a:effectLst>
              <a:outerShdw blurRad="38100" dist="12700" dir="2700000" algn="ctr" rotWithShape="0">
                <a:srgbClr val="000000">
                  <a:alpha val="50000"/>
                </a:srgbClr>
              </a:outerShdw>
            </a:effectLst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IB_ppt_template_final" id="{39E63821-4765-954E-A4B4-E926948287CD}" vid="{33AAC917-7A3F-EB4E-AEA4-3D47339FAFD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6651</TotalTime>
  <Words>464</Words>
  <Application>Microsoft Macintosh PowerPoint</Application>
  <PresentationFormat>On-screen Show (4:3)</PresentationFormat>
  <Paragraphs>157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SIB Template</vt:lpstr>
      <vt:lpstr>Einleitung</vt:lpstr>
      <vt:lpstr>PowerPoint Presentation</vt:lpstr>
      <vt:lpstr>Was ist DNA?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Was ist Bioinformatik?</vt:lpstr>
      <vt:lpstr>Was ist Bioinformatik?</vt:lpstr>
      <vt:lpstr>Das SIB Schweizerische Institut für Bioinformatik</vt:lpstr>
      <vt:lpstr>PowerPoint Presentation</vt:lpstr>
      <vt:lpstr>Was sind DNA Varianten?</vt:lpstr>
      <vt:lpstr>PowerPoint Presentation</vt:lpstr>
      <vt:lpstr>PowerPoint Presentation</vt:lpstr>
      <vt:lpstr>Können DNA Varianten zu Krankheiten führen?</vt:lpstr>
      <vt:lpstr>PowerPoint Presentation</vt:lpstr>
      <vt:lpstr>PowerPoint Presentation</vt:lpstr>
      <vt:lpstr>PowerPoint Presentation</vt:lpstr>
      <vt:lpstr>Was ist Krebs?</vt:lpstr>
      <vt:lpstr>PowerPoint Presentation</vt:lpstr>
      <vt:lpstr>PowerPoint Presentation</vt:lpstr>
      <vt:lpstr>PowerPoint Presentation</vt:lpstr>
      <vt:lpstr>Dieses Modul:</vt:lpstr>
      <vt:lpstr>Auffindung der Mutation</vt:lpstr>
      <vt:lpstr>PowerPoint Presentation</vt:lpstr>
      <vt:lpstr>PowerPoint Presentation</vt:lpstr>
      <vt:lpstr>Hintergrund</vt:lpstr>
      <vt:lpstr>DNA Sequenzierung</vt:lpstr>
      <vt:lpstr>DNA Sequenzierung</vt:lpstr>
      <vt:lpstr>DNA Alignment</vt:lpstr>
      <vt:lpstr>Gen Funktionen</vt:lpstr>
      <vt:lpstr>Proteindomänen</vt:lpstr>
      <vt:lpstr>Proteindomänen</vt:lpstr>
      <vt:lpstr>Translation</vt:lpstr>
      <vt:lpstr>B-RAF: Ein Protein das die Zellteilung anregt</vt:lpstr>
      <vt:lpstr>BRAF</vt:lpstr>
    </vt:vector>
  </TitlesOfParts>
  <Company>Hewlett-Packard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FELICIA BECHET</dc:creator>
  <cp:lastModifiedBy>Franziska Gruhl</cp:lastModifiedBy>
  <cp:revision>99</cp:revision>
  <dcterms:created xsi:type="dcterms:W3CDTF">2017-05-01T07:25:35Z</dcterms:created>
  <dcterms:modified xsi:type="dcterms:W3CDTF">2019-03-21T11:28:45Z</dcterms:modified>
</cp:coreProperties>
</file>

<file path=docProps/thumbnail.jpeg>
</file>